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8" r:id="rId1"/>
  </p:sldMasterIdLst>
  <p:notesMasterIdLst>
    <p:notesMasterId r:id="rId11"/>
  </p:notesMasterIdLst>
  <p:sldIdLst>
    <p:sldId id="323" r:id="rId2"/>
    <p:sldId id="324" r:id="rId3"/>
    <p:sldId id="343" r:id="rId4"/>
    <p:sldId id="338" r:id="rId5"/>
    <p:sldId id="345" r:id="rId6"/>
    <p:sldId id="326" r:id="rId7"/>
    <p:sldId id="344" r:id="rId8"/>
    <p:sldId id="331" r:id="rId9"/>
    <p:sldId id="33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96" userDrawn="1">
          <p15:clr>
            <a:srgbClr val="A4A3A4"/>
          </p15:clr>
        </p15:guide>
        <p15:guide id="2" pos="42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81038"/>
    <a:srgbClr val="000066"/>
    <a:srgbClr val="781E38"/>
    <a:srgbClr val="9A1E7F"/>
    <a:srgbClr val="FFCCFF"/>
    <a:srgbClr val="3A0E1B"/>
    <a:srgbClr val="4D1324"/>
    <a:srgbClr val="FAECF0"/>
    <a:srgbClr val="13061C"/>
    <a:srgbClr val="FA800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-84" y="-732"/>
      </p:cViewPr>
      <p:guideLst>
        <p:guide orient="horz" pos="2296"/>
        <p:guide pos="42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FEB2E-D68C-4239-9A0B-25892B1C815E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9AC34-8A06-4647-A447-FB0804928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4BDD6-47C2-499E-9A22-09E79296A27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9622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4BDD6-47C2-499E-9A22-09E79296A27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9622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4BDD6-47C2-499E-9A22-09E79296A27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8628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4BDD6-47C2-499E-9A22-09E79296A27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8628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4BDD6-47C2-499E-9A22-09E79296A27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0767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4BDD6-47C2-499E-9A22-09E79296A27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6544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E93C-2144-46E6-921D-B969635D0A45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37D9-ADBB-4198-81AE-4749370E3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37268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E93C-2144-46E6-921D-B969635D0A45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37D9-ADBB-4198-81AE-4749370E3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56880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E93C-2144-46E6-921D-B969635D0A45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37D9-ADBB-4198-81AE-4749370E3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329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E93C-2144-46E6-921D-B969635D0A45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37D9-ADBB-4198-81AE-4749370E3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35491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E93C-2144-46E6-921D-B969635D0A45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37D9-ADBB-4198-81AE-4749370E3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1524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E93C-2144-46E6-921D-B969635D0A45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37D9-ADBB-4198-81AE-4749370E3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89916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E93C-2144-46E6-921D-B969635D0A45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37D9-ADBB-4198-81AE-4749370E3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10459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E93C-2144-46E6-921D-B969635D0A45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37D9-ADBB-4198-81AE-4749370E3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91444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E93C-2144-46E6-921D-B969635D0A45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37D9-ADBB-4198-81AE-4749370E3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05646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E93C-2144-46E6-921D-B969635D0A45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37D9-ADBB-4198-81AE-4749370E3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5428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E93C-2144-46E6-921D-B969635D0A45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37D9-ADBB-4198-81AE-4749370E3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9722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CF3FA"/>
            </a:gs>
            <a:gs pos="41000">
              <a:srgbClr val="D4E5F4"/>
            </a:gs>
            <a:gs pos="73000">
              <a:srgbClr val="B9D4ED"/>
            </a:gs>
            <a:gs pos="100000">
              <a:srgbClr val="8FBBE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6E93C-2144-46E6-921D-B969635D0A45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A37D9-ADBB-4198-81AE-4749370E3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087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0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6528" y="212271"/>
            <a:ext cx="9981914" cy="9990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учреждение дополнительного образования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Центр творчества и образования Фрунзенского района Санкт-Петербурга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A80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FA80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rgbClr val="FA80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41"/>
          <p:cNvGrpSpPr/>
          <p:nvPr/>
        </p:nvGrpSpPr>
        <p:grpSpPr>
          <a:xfrm>
            <a:off x="0" y="5664200"/>
            <a:ext cx="12192000" cy="1193800"/>
            <a:chOff x="0" y="5664200"/>
            <a:chExt cx="12192000" cy="11938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5664200"/>
              <a:ext cx="12192000" cy="1193800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191" y="6185612"/>
              <a:ext cx="609256" cy="612000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3042" y="5725564"/>
              <a:ext cx="612000" cy="612000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037" y="6155814"/>
              <a:ext cx="612000" cy="612000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510" y="5741298"/>
              <a:ext cx="609256" cy="612000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627" y="6117876"/>
              <a:ext cx="609256" cy="612000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1234" y="5725564"/>
              <a:ext cx="612000" cy="612000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473" y="6155814"/>
              <a:ext cx="612000" cy="612000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6702" y="5746467"/>
              <a:ext cx="612000" cy="612000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6063" y="6157561"/>
              <a:ext cx="612000" cy="612000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170" y="5753530"/>
              <a:ext cx="614757" cy="612000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6653" y="6155814"/>
              <a:ext cx="612000" cy="612000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0395" y="5753530"/>
              <a:ext cx="614757" cy="61200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7243" y="6185612"/>
              <a:ext cx="612000" cy="612000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8620" y="5750661"/>
              <a:ext cx="614769" cy="612000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7830" y="6185612"/>
              <a:ext cx="612000" cy="612000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6855" y="5750661"/>
              <a:ext cx="612000" cy="612000"/>
            </a:xfrm>
            <a:prstGeom prst="rect">
              <a:avLst/>
            </a:prstGeom>
          </p:spPr>
        </p:pic>
      </p:grpSp>
      <p:sp>
        <p:nvSpPr>
          <p:cNvPr id="4" name="Прямоугольник 3"/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rgbClr val="FA800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pc="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7" y="213425"/>
            <a:ext cx="1161686" cy="13765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7" y="1803448"/>
            <a:ext cx="1226931" cy="931285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923803" y="973778"/>
            <a:ext cx="743395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достижений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Черняева Вера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учащиеся образцового детского коллектива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хореографической студии «Грация»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FF0000"/>
              </a:solidFill>
            </a:endParaRPr>
          </a:p>
        </p:txBody>
      </p:sp>
      <p:pic>
        <p:nvPicPr>
          <p:cNvPr id="16385" name="Picture 1" descr="E:\ФОТОСТУДИЯ\ФОТОСЕССИЯ 2016\Черняева Вера\IMG_7102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9243912" y="1246909"/>
            <a:ext cx="2721315" cy="3840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08482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5300" y="166688"/>
            <a:ext cx="10426700" cy="1947862"/>
          </a:xfrm>
          <a:effectLst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2600" b="1" dirty="0" smtClean="0">
                <a:solidFill>
                  <a:srgbClr val="181038"/>
                </a:solidFill>
                <a:latin typeface="Century" pitchFamily="18" charset="0"/>
              </a:rPr>
              <a:t/>
            </a:r>
            <a:br>
              <a:rPr lang="ru-RU" sz="2600" b="1" dirty="0" smtClean="0">
                <a:solidFill>
                  <a:srgbClr val="181038"/>
                </a:solidFill>
                <a:latin typeface="Century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/>
              <a:t> 1.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Личные данные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Черняева Вера Сергеевна -  26.10.2006г.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Образцовый детский коллектив хореографическая студия «Грация»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Период, за который представляются данные -  с 2010 года по настоящее время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03158" cy="6858000"/>
          </a:xfrm>
          <a:prstGeom prst="rect">
            <a:avLst/>
          </a:prstGeom>
          <a:solidFill>
            <a:srgbClr val="FA800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pc="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1" y="82962"/>
            <a:ext cx="988565" cy="6724241"/>
          </a:xfrm>
          <a:prstGeom prst="rect">
            <a:avLst/>
          </a:prstGeom>
        </p:spPr>
      </p:pic>
      <p:sp>
        <p:nvSpPr>
          <p:cNvPr id="17412" name="AutoShape 4" descr="http://graziya.ru/24_02_17_1.jpg"/>
          <p:cNvSpPr>
            <a:spLocks noChangeAspect="1" noChangeArrowheads="1"/>
          </p:cNvSpPr>
          <p:nvPr/>
        </p:nvSpPr>
        <p:spPr bwMode="auto">
          <a:xfrm>
            <a:off x="155575" y="-1325563"/>
            <a:ext cx="3705225" cy="2762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10" descr="http://graziya.ru/27_03_17_7.jpg"/>
          <p:cNvPicPr>
            <a:picLocks noChangeAspect="1" noChangeArrowheads="1"/>
          </p:cNvPicPr>
          <p:nvPr/>
        </p:nvPicPr>
        <p:blipFill>
          <a:blip r:embed="rId4" cstate="print"/>
          <a:srcRect l="15964" r="23867"/>
          <a:stretch>
            <a:fillRect/>
          </a:stretch>
        </p:blipFill>
        <p:spPr bwMode="auto">
          <a:xfrm>
            <a:off x="1650671" y="2256352"/>
            <a:ext cx="2636322" cy="3152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1" name="Picture 1" descr="E:\ФОТОСТУДИЯ\ФОТОСЕССИЯ 2016\Черняева Вера\IMG_7386.jpg"/>
          <p:cNvPicPr>
            <a:picLocks noChangeAspect="1" noChangeArrowheads="1"/>
          </p:cNvPicPr>
          <p:nvPr/>
        </p:nvPicPr>
        <p:blipFill>
          <a:blip r:embed="rId5" cstate="print"/>
          <a:srcRect l="8180" t="18173" r="7642" b="10586"/>
          <a:stretch>
            <a:fillRect/>
          </a:stretch>
        </p:blipFill>
        <p:spPr bwMode="auto">
          <a:xfrm>
            <a:off x="4880759" y="2695698"/>
            <a:ext cx="2422566" cy="2956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E:\ФОТОСТУДИЯ\ФОТОСЕССИЯ 2016\Черняева Вера\IMG_70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9978" y="1910918"/>
            <a:ext cx="2769630" cy="4109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8161" y="0"/>
            <a:ext cx="10426535" cy="3776353"/>
          </a:xfrm>
          <a:effectLst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2600" b="1" dirty="0" smtClean="0">
                <a:solidFill>
                  <a:srgbClr val="181038"/>
                </a:solidFill>
                <a:latin typeface="Century" pitchFamily="18" charset="0"/>
              </a:rPr>
              <a:t/>
            </a:r>
            <a:br>
              <a:rPr lang="ru-RU" sz="2600" b="1" dirty="0" smtClean="0">
                <a:solidFill>
                  <a:srgbClr val="181038"/>
                </a:solidFill>
                <a:latin typeface="Century" pitchFamily="18" charset="0"/>
              </a:rPr>
            </a:br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99100" y="237507"/>
            <a:ext cx="10488100" cy="3313216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Мой мир, мои интересы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Мое главное увлечение танцы, люблю плавать и в свободное время  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Смотреть советские фильмы («Москва слезам не верит» и др. ).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Профессии, которые меня привлекают: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Учитель, хореограф и юрист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Моя учеба в школе и дополнительное образование: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Школа № 292 школа, 5 «А» математический класс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дополнительное образование – хореография</a:t>
            </a:r>
          </a:p>
          <a:p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 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03158" cy="6858000"/>
          </a:xfrm>
          <a:prstGeom prst="rect">
            <a:avLst/>
          </a:prstGeom>
          <a:solidFill>
            <a:srgbClr val="FA800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pc="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1" y="82962"/>
            <a:ext cx="988565" cy="6724241"/>
          </a:xfrm>
          <a:prstGeom prst="rect">
            <a:avLst/>
          </a:prstGeom>
        </p:spPr>
      </p:pic>
      <p:pic>
        <p:nvPicPr>
          <p:cNvPr id="13315" name="Picture 3" descr="E:\ФОТОСТУДИЯ\фотосессия - 2015\все фото\Черняева Вера\IMG_65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06494" y="284005"/>
            <a:ext cx="2430957" cy="3646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Picture 5" descr="http://ds04.infourok.ru/uploads/ex/03ed/00001774-cbba1531/img4.jpg"/>
          <p:cNvPicPr>
            <a:picLocks noChangeAspect="1" noChangeArrowheads="1"/>
          </p:cNvPicPr>
          <p:nvPr/>
        </p:nvPicPr>
        <p:blipFill>
          <a:blip r:embed="rId5" cstate="print"/>
          <a:srcRect r="44255"/>
          <a:stretch>
            <a:fillRect/>
          </a:stretch>
        </p:blipFill>
        <p:spPr bwMode="auto">
          <a:xfrm>
            <a:off x="6773693" y="1425039"/>
            <a:ext cx="1835918" cy="185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9" name="Picture 7" descr="http://umniashka.ru/wp-content/uploads/2017/06/tanc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99510" y="3685269"/>
            <a:ext cx="2790703" cy="2014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21" name="AutoShape 9" descr="https://jur24pro.ru/upload/imagejur/be3fdb9ab05de79ce2989a14c57ac2e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3" name="AutoShape 11" descr="https://jur24pro.ru/upload/imagejur/be3fdb9ab05de79ce2989a14c57ac2e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5" name="Picture 13" descr="http://avtorus.com/wp-content/uploads/2016/01/bad-check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8789" y="3479471"/>
            <a:ext cx="3166752" cy="237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31" name="AutoShape 19" descr="https://im0-tub-ru.yandex.net/i?id=4bcfc014db7f2cbeffd87c2a5e59963e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33" name="Picture 21" descr="http://www.besmile.club/resources/img/000/000/218/img_2185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78176" y="4488872"/>
            <a:ext cx="3949803" cy="1739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5"/>
          <p:cNvSpPr txBox="1">
            <a:spLocks/>
          </p:cNvSpPr>
          <p:nvPr/>
        </p:nvSpPr>
        <p:spPr>
          <a:xfrm>
            <a:off x="1600200" y="457201"/>
            <a:ext cx="10201275" cy="61783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defRPr>
            </a:lvl1pPr>
          </a:lstStyle>
          <a:p>
            <a:pPr lvl="0"/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" y="0"/>
            <a:ext cx="1077685" cy="6858000"/>
          </a:xfrm>
          <a:prstGeom prst="rect">
            <a:avLst/>
          </a:prstGeom>
          <a:solidFill>
            <a:srgbClr val="FA800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pc="6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2" y="82962"/>
            <a:ext cx="906922" cy="672424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40971" y="1365662"/>
            <a:ext cx="10563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Century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Century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294410" y="310503"/>
            <a:ext cx="10592789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Моя семья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181038"/>
                </a:solidFill>
                <a:latin typeface="Times New Roman" pitchFamily="18" charset="0"/>
                <a:cs typeface="Times New Roman" pitchFamily="18" charset="0"/>
              </a:rPr>
              <a:t>Наша </a:t>
            </a:r>
            <a:r>
              <a:rPr lang="ru-RU" dirty="0" smtClean="0">
                <a:solidFill>
                  <a:srgbClr val="181038"/>
                </a:solidFill>
                <a:latin typeface="Times New Roman" pitchFamily="18" charset="0"/>
                <a:cs typeface="Times New Roman" pitchFamily="18" charset="0"/>
              </a:rPr>
              <a:t>семья очень дружелюбная. Конечно, бывают разногласия, но зато потом все становится на свои места. </a:t>
            </a:r>
          </a:p>
          <a:p>
            <a:r>
              <a:rPr lang="ru-RU" dirty="0" smtClean="0">
                <a:solidFill>
                  <a:srgbClr val="181038"/>
                </a:solidFill>
                <a:latin typeface="Times New Roman" pitchFamily="18" charset="0"/>
                <a:cs typeface="Times New Roman" pitchFamily="18" charset="0"/>
              </a:rPr>
              <a:t>Новый Год я встречаю в кругу семьи! У меня в семье есть много традиций, одна из них – это ставить в Новогодний вечер подарки под елку. Все праздники мы встречаем вместе дома. Дарим друг другу подарки на Пасху. В Рождественскую ночь ходим в церковь. Когда летом  ездим на дачу, мы вместе делаем дела. Я и мама готовим еду, брат и папа вместе строят дом. </a:t>
            </a:r>
          </a:p>
          <a:p>
            <a:r>
              <a:rPr lang="ru-RU" dirty="0" smtClean="0">
                <a:solidFill>
                  <a:srgbClr val="181038"/>
                </a:solidFill>
                <a:latin typeface="Times New Roman" pitchFamily="18" charset="0"/>
                <a:cs typeface="Times New Roman" pitchFamily="18" charset="0"/>
              </a:rPr>
              <a:t>Я очень люблю свои танцы! Каждый танец я пытаюсь проживать как день. Вкладываю в него все свои силы. Первой моей ролью был групповой танец зайцев, второй моей ролью был листик в мини – балете  “</a:t>
            </a:r>
            <a:r>
              <a:rPr lang="ru-RU" dirty="0" err="1" smtClean="0">
                <a:solidFill>
                  <a:srgbClr val="181038"/>
                </a:solidFill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dirty="0" smtClean="0">
                <a:solidFill>
                  <a:srgbClr val="181038"/>
                </a:solidFill>
                <a:latin typeface="Times New Roman" pitchFamily="18" charset="0"/>
                <a:cs typeface="Times New Roman" pitchFamily="18" charset="0"/>
              </a:rPr>
              <a:t>”. Дальше шли все сложнее и  сложнее партии. Но я старалась и у меня получалось.</a:t>
            </a:r>
          </a:p>
          <a:p>
            <a:r>
              <a:rPr lang="ru-RU" dirty="0" smtClean="0">
                <a:solidFill>
                  <a:srgbClr val="181038"/>
                </a:solidFill>
                <a:latin typeface="Times New Roman" pitchFamily="18" charset="0"/>
                <a:cs typeface="Times New Roman" pitchFamily="18" charset="0"/>
              </a:rPr>
              <a:t>На каждое выступление со мной мама ездила, даже, когда мне исполнилось 11 лет,  мама не переставала со мной ездить. Ее поддержка мне очень помогала, и  я не так сильно волновалась. Мои близкие тоже меня поддерживали, только у себя дома, но я все равно чувствовала их веру в меня. Я очень люблю свою семью. Она веселая, смешная и дружелюбная!</a:t>
            </a:r>
          </a:p>
          <a:p>
            <a:r>
              <a:rPr lang="ru-RU" sz="2000" b="1" dirty="0" smtClean="0"/>
              <a:t>           </a:t>
            </a:r>
            <a:endParaRPr lang="ru-RU" sz="2000" dirty="0" smtClean="0"/>
          </a:p>
          <a:p>
            <a:r>
              <a:rPr lang="ru-RU" sz="2000" b="1" dirty="0" smtClean="0"/>
              <a:t> </a:t>
            </a:r>
            <a:endParaRPr lang="ru-RU" sz="2000" dirty="0" smtClean="0"/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Рабочий стол\Черняевы - фото\xeWcGgKac4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8929" y="4285606"/>
            <a:ext cx="5077361" cy="2253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User\Рабочий стол\Черняевы - фото\FjyF9ZEgfD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4447" y="4304806"/>
            <a:ext cx="3103417" cy="2327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948974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5"/>
          <p:cNvSpPr txBox="1">
            <a:spLocks/>
          </p:cNvSpPr>
          <p:nvPr/>
        </p:nvSpPr>
        <p:spPr>
          <a:xfrm>
            <a:off x="1600200" y="457201"/>
            <a:ext cx="10201275" cy="61783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defRPr>
            </a:lvl1pPr>
          </a:lstStyle>
          <a:p>
            <a:pPr lvl="0"/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" y="0"/>
            <a:ext cx="1077685" cy="6858000"/>
          </a:xfrm>
          <a:prstGeom prst="rect">
            <a:avLst/>
          </a:prstGeom>
          <a:solidFill>
            <a:srgbClr val="FA800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pc="6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2" y="82962"/>
            <a:ext cx="906922" cy="672424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40971" y="1365662"/>
            <a:ext cx="10563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Century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Century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294410" y="2280273"/>
            <a:ext cx="1059278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/>
              <a:t>           </a:t>
            </a:r>
            <a:endParaRPr lang="ru-RU" sz="2000" dirty="0" smtClean="0"/>
          </a:p>
          <a:p>
            <a:r>
              <a:rPr lang="ru-RU" sz="2000" b="1" dirty="0" smtClean="0"/>
              <a:t> </a:t>
            </a:r>
            <a:endParaRPr lang="ru-RU" sz="2000" dirty="0" smtClean="0"/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\Рабочий стол\Черняевы - фото\8LC2o145jW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3568" y="216725"/>
            <a:ext cx="4682589" cy="6243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User\Рабочий стол\Черняевы - фото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4257" y="198911"/>
            <a:ext cx="4793921" cy="6391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948974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110343" cy="6858000"/>
          </a:xfrm>
          <a:prstGeom prst="rect">
            <a:avLst/>
          </a:prstGeom>
          <a:solidFill>
            <a:srgbClr val="FA800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pc="6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2" y="82962"/>
            <a:ext cx="955907" cy="6724241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1089562" y="344384"/>
            <a:ext cx="8196943" cy="98289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270659" y="-204514"/>
            <a:ext cx="701831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/>
              <a:t> </a:t>
            </a:r>
            <a:endParaRPr lang="ru-RU" sz="2000" dirty="0" smtClean="0"/>
          </a:p>
          <a:p>
            <a:r>
              <a:rPr lang="ru-RU" sz="2000" b="1" dirty="0" smtClean="0"/>
              <a:t>4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 Участие в общественной и проектной деятельности.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Участница инновационного проекта "Путешествие в мир танца" (2015-2016 г.г.).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Участница проектов "Единение сердец" (2015-2018 г.г.), "В традициях Отечества" (2015-2018 г.г.).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Участница городских проектов "Танцующий Невский" (2014 г.), "Я рисую весну" (2016 г.)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/>
              <a:t> </a:t>
            </a:r>
            <a:endParaRPr lang="ru-RU" sz="2000" dirty="0" smtClean="0"/>
          </a:p>
          <a:p>
            <a:r>
              <a:rPr lang="ru-RU" sz="2000" b="1" dirty="0" smtClean="0"/>
              <a:t> </a:t>
            </a:r>
            <a:endParaRPr lang="ru-RU" sz="2000" dirty="0" smtClean="0"/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42" name="Picture 2" descr="http://graziya.ru/07_01_18_3.jpg"/>
          <p:cNvPicPr>
            <a:picLocks noChangeAspect="1" noChangeArrowheads="1"/>
          </p:cNvPicPr>
          <p:nvPr/>
        </p:nvPicPr>
        <p:blipFill>
          <a:blip r:embed="rId3" cstate="print"/>
          <a:srcRect r="44744"/>
          <a:stretch>
            <a:fillRect/>
          </a:stretch>
        </p:blipFill>
        <p:spPr bwMode="auto">
          <a:xfrm>
            <a:off x="8408926" y="374731"/>
            <a:ext cx="1803853" cy="3325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http://graziya.ru/25_12_15.jpg"/>
          <p:cNvPicPr>
            <a:picLocks noChangeAspect="1" noChangeArrowheads="1"/>
          </p:cNvPicPr>
          <p:nvPr/>
        </p:nvPicPr>
        <p:blipFill>
          <a:blip r:embed="rId4" cstate="print"/>
          <a:srcRect l="39004" r="27699"/>
          <a:stretch>
            <a:fillRect/>
          </a:stretch>
        </p:blipFill>
        <p:spPr bwMode="auto">
          <a:xfrm>
            <a:off x="10533412" y="326603"/>
            <a:ext cx="1341912" cy="2732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2" descr="http://graziya.ru/08_01_17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86247" y="3752602"/>
            <a:ext cx="2784508" cy="2761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http://graziya.ru/18_12_16_1.jpg"/>
          <p:cNvPicPr>
            <a:picLocks noChangeAspect="1" noChangeArrowheads="1"/>
          </p:cNvPicPr>
          <p:nvPr/>
        </p:nvPicPr>
        <p:blipFill>
          <a:blip r:embed="rId6" cstate="print"/>
          <a:srcRect r="59541"/>
          <a:stretch>
            <a:fillRect/>
          </a:stretch>
        </p:blipFill>
        <p:spPr bwMode="auto">
          <a:xfrm>
            <a:off x="6413871" y="2275588"/>
            <a:ext cx="1791978" cy="2952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8" descr="http://graziya.ru/14_12_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981" y="2624447"/>
            <a:ext cx="4920896" cy="3583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963869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5"/>
          <p:cNvSpPr txBox="1">
            <a:spLocks/>
          </p:cNvSpPr>
          <p:nvPr/>
        </p:nvSpPr>
        <p:spPr>
          <a:xfrm>
            <a:off x="1175658" y="261257"/>
            <a:ext cx="10625818" cy="81378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defRPr>
            </a:lvl1pPr>
          </a:lstStyle>
          <a:p>
            <a:pPr lvl="0"/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" y="0"/>
            <a:ext cx="1077685" cy="6858000"/>
          </a:xfrm>
          <a:prstGeom prst="rect">
            <a:avLst/>
          </a:prstGeom>
          <a:solidFill>
            <a:srgbClr val="FA800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pc="6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2" y="82962"/>
            <a:ext cx="906922" cy="6724241"/>
          </a:xfrm>
          <a:prstGeom prst="rect">
            <a:avLst/>
          </a:prstGeom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187532" y="-329469"/>
            <a:ext cx="6804561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/>
              <a:t> </a:t>
            </a:r>
            <a:endParaRPr lang="ru-RU" sz="1600" dirty="0" smtClean="0"/>
          </a:p>
          <a:p>
            <a:pPr lvl="1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Достижения и результаты в учебной и общественной деятельности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181038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solidFill>
                  <a:srgbClr val="181038"/>
                </a:solidFill>
                <a:latin typeface="Times New Roman" pitchFamily="18" charset="0"/>
                <a:cs typeface="Times New Roman" pitchFamily="18" charset="0"/>
              </a:rPr>
              <a:t>I место в номинации "Классический танец" Международного танцевального конкурса «Зима-зимушка-зима» - 2017 г.</a:t>
            </a:r>
            <a:endParaRPr lang="ru-RU" sz="1600" dirty="0" smtClean="0">
              <a:solidFill>
                <a:srgbClr val="18103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181038"/>
                </a:solidFill>
                <a:latin typeface="Times New Roman" pitchFamily="18" charset="0"/>
                <a:cs typeface="Times New Roman" pitchFamily="18" charset="0"/>
              </a:rPr>
              <a:t>       I  место в номинации "Классический танец" Международного танцевального конкурса «Юный танцор» - 2017 г.</a:t>
            </a:r>
            <a:endParaRPr lang="ru-RU" sz="1600" dirty="0" smtClean="0">
              <a:solidFill>
                <a:srgbClr val="18103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181038"/>
                </a:solidFill>
                <a:latin typeface="Times New Roman" pitchFamily="18" charset="0"/>
                <a:cs typeface="Times New Roman" pitchFamily="18" charset="0"/>
              </a:rPr>
              <a:t>      Дипломант  Лауреата I степени в номинации «Классический танец» III Международного фестиваля – конкурса «Янтарный остров» - 2017 г.</a:t>
            </a:r>
            <a:endParaRPr lang="ru-RU" sz="1600" dirty="0" smtClean="0">
              <a:solidFill>
                <a:srgbClr val="18103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181038"/>
                </a:solidFill>
                <a:latin typeface="Times New Roman" pitchFamily="18" charset="0"/>
                <a:cs typeface="Times New Roman" pitchFamily="18" charset="0"/>
              </a:rPr>
              <a:t>      I место в номинации "Классический танец" Всероссийского танцевального конкурса «Юный танцор» - 2016 г.</a:t>
            </a:r>
            <a:r>
              <a:rPr lang="ru-RU" sz="1600" dirty="0" smtClean="0">
                <a:solidFill>
                  <a:srgbClr val="18103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rgbClr val="181038"/>
                </a:solidFill>
                <a:latin typeface="Times New Roman" pitchFamily="18" charset="0"/>
                <a:cs typeface="Times New Roman" pitchFamily="18" charset="0"/>
              </a:rPr>
              <a:t>       Лауреат  II  степени в номинации «Классический танец» - Открытого фестиваля –конкурса «Приморская звезда» - 2016г.</a:t>
            </a:r>
          </a:p>
          <a:p>
            <a:r>
              <a:rPr lang="ru-RU" dirty="0" smtClean="0">
                <a:solidFill>
                  <a:srgbClr val="181038"/>
                </a:solidFill>
                <a:latin typeface="Times New Roman" pitchFamily="18" charset="0"/>
                <a:cs typeface="Times New Roman" pitchFamily="18" charset="0"/>
              </a:rPr>
              <a:t>      Дипломант I степени Всероссийского фестиваля-конкурса детского, юношеского и молодежного творчества "Мнемозина" - 2015 г.</a:t>
            </a:r>
            <a:endParaRPr lang="ru-RU" sz="1600" dirty="0" smtClean="0">
              <a:solidFill>
                <a:srgbClr val="18103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181038"/>
                </a:solidFill>
                <a:latin typeface="Times New Roman" pitchFamily="18" charset="0"/>
                <a:cs typeface="Times New Roman" pitchFamily="18" charset="0"/>
              </a:rPr>
              <a:t>      Лауреат II степени в номинации «Классический танец» X Международного фестиваля-конкурса "Под небом Парижа" - 2014 г.</a:t>
            </a:r>
          </a:p>
          <a:p>
            <a:r>
              <a:rPr lang="ru-RU" dirty="0" smtClean="0">
                <a:solidFill>
                  <a:srgbClr val="181038"/>
                </a:solidFill>
                <a:latin typeface="Times New Roman" pitchFamily="18" charset="0"/>
                <a:cs typeface="Times New Roman" pitchFamily="18" charset="0"/>
              </a:rPr>
              <a:t> Лауреат II степени в номинации «Классический танец» III Международного фестиваля-конкурса "Легенды Вероны" - 2013 г.</a:t>
            </a:r>
            <a:endParaRPr lang="ru-RU" sz="1600" dirty="0" smtClean="0">
              <a:solidFill>
                <a:srgbClr val="18103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http://graziya.ru/16_10_16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24562" y="285008"/>
            <a:ext cx="2028825" cy="304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http://graziya.ru/07_12_17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86464" y="3394920"/>
            <a:ext cx="2190750" cy="304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http://graziya.ru/04_11_16.jpg"/>
          <p:cNvPicPr>
            <a:picLocks noChangeAspect="1" noChangeArrowheads="1"/>
          </p:cNvPicPr>
          <p:nvPr/>
        </p:nvPicPr>
        <p:blipFill>
          <a:blip r:embed="rId6" cstate="print"/>
          <a:srcRect r="59909"/>
          <a:stretch>
            <a:fillRect/>
          </a:stretch>
        </p:blipFill>
        <p:spPr bwMode="auto">
          <a:xfrm>
            <a:off x="7981412" y="3436243"/>
            <a:ext cx="1637600" cy="2808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177024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159329" cy="6858000"/>
          </a:xfrm>
          <a:prstGeom prst="rect">
            <a:avLst/>
          </a:prstGeom>
          <a:solidFill>
            <a:srgbClr val="FA800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pc="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1" y="82962"/>
            <a:ext cx="906921" cy="6724241"/>
          </a:xfrm>
          <a:prstGeom prst="rect">
            <a:avLst/>
          </a:prstGeom>
        </p:spPr>
      </p:pic>
      <p:pic>
        <p:nvPicPr>
          <p:cNvPr id="5122" name="Picture 2" descr="http://graziya.ru/25_12_17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605" y="903500"/>
            <a:ext cx="5746462" cy="522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graziya.ru/25_12_17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8900" y="1282535"/>
            <a:ext cx="4401732" cy="4018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763426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79714" cy="6858000"/>
          </a:xfrm>
          <a:prstGeom prst="rect">
            <a:avLst/>
          </a:prstGeom>
          <a:solidFill>
            <a:srgbClr val="FA800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pc="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1" y="82962"/>
            <a:ext cx="792622" cy="6724241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70659" y="178131"/>
          <a:ext cx="10177153" cy="771896"/>
        </p:xfrm>
        <a:graphic>
          <a:graphicData uri="http://schemas.openxmlformats.org/drawingml/2006/table">
            <a:tbl>
              <a:tblPr/>
              <a:tblGrid>
                <a:gridCol w="10177153"/>
              </a:tblGrid>
              <a:tr h="7718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318161" y="38605"/>
            <a:ext cx="8799615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181038"/>
                </a:solidFill>
                <a:latin typeface="Times New Roman" pitchFamily="18" charset="0"/>
                <a:cs typeface="Times New Roman" pitchFamily="18" charset="0"/>
              </a:rPr>
              <a:t>Будущее строится сейчас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181038"/>
                </a:solidFill>
                <a:latin typeface="Times New Roman" pitchFamily="18" charset="0"/>
                <a:cs typeface="Times New Roman" pitchFamily="18" charset="0"/>
              </a:rPr>
              <a:t>* Мои ближайшие и долгосрочные цели, пути их достижения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181038"/>
                </a:solidFill>
                <a:latin typeface="Times New Roman" pitchFamily="18" charset="0"/>
                <a:cs typeface="Times New Roman" pitchFamily="18" charset="0"/>
              </a:rPr>
              <a:t>Моя первая цель это хорошо закончить учебный год, а уж потом школу. Учиться на одни пятерки.  На танцах мои цели – добиваться  первых мест в сольных партиях. Трудиться в групповых постановках и переходить на более сложную партию. 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181038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b="1" dirty="0" smtClean="0">
                <a:solidFill>
                  <a:srgbClr val="181038"/>
                </a:solidFill>
                <a:latin typeface="Times New Roman" pitchFamily="18" charset="0"/>
                <a:cs typeface="Times New Roman" pitchFamily="18" charset="0"/>
              </a:rPr>
              <a:t>Краткий самоанализ и план саморазвития на текущий учебный год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181038"/>
                </a:solidFill>
                <a:latin typeface="Times New Roman" pitchFamily="18" charset="0"/>
                <a:cs typeface="Times New Roman" pitchFamily="18" charset="0"/>
              </a:rPr>
              <a:t>Первым делом я буду учиться и стараться получать хорошие оценки. 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181038"/>
                </a:solidFill>
                <a:latin typeface="Times New Roman" pitchFamily="18" charset="0"/>
                <a:cs typeface="Times New Roman" pitchFamily="18" charset="0"/>
              </a:rPr>
              <a:t>Вторым делом буду стараться на хореографии, переходить на новые партии в 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181038"/>
                </a:solidFill>
                <a:latin typeface="Times New Roman" pitchFamily="18" charset="0"/>
                <a:cs typeface="Times New Roman" pitchFamily="18" charset="0"/>
              </a:rPr>
              <a:t>групповых постановках и занимать первые места в сольных партиях.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181038"/>
                </a:solidFill>
                <a:latin typeface="Times New Roman" pitchFamily="18" charset="0"/>
                <a:cs typeface="Times New Roman" pitchFamily="18" charset="0"/>
              </a:rPr>
              <a:t>Затем я буду продумывать дела на предстоящие годы.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2" name="Picture 2" descr="http://img51.static.darudar.org/s1024/02/03/f8/53/f8537653f0955a102d0402a79dbd9e69715e50a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2087" y="3502410"/>
            <a:ext cx="5313778" cy="3123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http://graziya.ru/10_12_17_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72062" y="1805050"/>
            <a:ext cx="3165677" cy="4796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chkolaumka.ru/images/uchebnik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8361" y="2826328"/>
            <a:ext cx="2971390" cy="2113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28293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тчетный 2015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отчетный 2015" id="{CE46F8DE-662E-41F6-8367-C21F509F5449}" vid="{ED6B604A-2604-4EF5-96E6-0E37578EAD1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отчетный 2015</Template>
  <TotalTime>3020</TotalTime>
  <Words>413</Words>
  <Application>Microsoft Office PowerPoint</Application>
  <PresentationFormat>Произвольный</PresentationFormat>
  <Paragraphs>73</Paragraphs>
  <Slides>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отчетный 2015</vt:lpstr>
      <vt:lpstr>Государственное бюджетное учреждение дополнительного образования  Центр творчества и образования Фрунзенского района Санкт-Петербурга   </vt:lpstr>
      <vt:lpstr>          1. Личные данные  Черняева Вера Сергеевна -  26.10.2006г. Образцовый детский коллектив хореографическая студия «Грация»      Период, за который представляются данные -  с 2010 года по настоящее время  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sarah</dc:creator>
  <cp:lastModifiedBy>user</cp:lastModifiedBy>
  <cp:revision>334</cp:revision>
  <dcterms:created xsi:type="dcterms:W3CDTF">2015-05-24T15:58:36Z</dcterms:created>
  <dcterms:modified xsi:type="dcterms:W3CDTF">2018-04-02T06:31:20Z</dcterms:modified>
</cp:coreProperties>
</file>